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</p:sldMasterIdLst>
  <p:notesMasterIdLst>
    <p:notesMasterId r:id="rId20"/>
  </p:notesMasterIdLst>
  <p:handoutMasterIdLst>
    <p:handoutMasterId r:id="rId21"/>
  </p:handoutMasterIdLst>
  <p:sldIdLst>
    <p:sldId id="267" r:id="rId4"/>
    <p:sldId id="274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09" r:id="rId13"/>
    <p:sldId id="307" r:id="rId14"/>
    <p:sldId id="290" r:id="rId15"/>
    <p:sldId id="370" r:id="rId16"/>
    <p:sldId id="271" r:id="rId17"/>
    <p:sldId id="366" r:id="rId18"/>
    <p:sldId id="369" r:id="rId19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0" autoAdjust="0"/>
    <p:restoredTop sz="92456" autoAdjust="0"/>
  </p:normalViewPr>
  <p:slideViewPr>
    <p:cSldViewPr showGuides="1">
      <p:cViewPr varScale="1">
        <p:scale>
          <a:sx n="62" d="100"/>
          <a:sy n="62" d="100"/>
        </p:scale>
        <p:origin x="224" y="360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5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3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94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  <p:sldLayoutId id="2147483875" r:id="rId16"/>
    <p:sldLayoutId id="2147483876" r:id="rId17"/>
    <p:sldLayoutId id="2147483877" r:id="rId18"/>
    <p:sldLayoutId id="2147483878" r:id="rId19"/>
    <p:sldLayoutId id="2147483868" r:id="rId20"/>
    <p:sldLayoutId id="2147483869" r:id="rId21"/>
    <p:sldLayoutId id="2147483870" r:id="rId22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tp://ftp.ncdc.noaa.gov/pub/data/ghcn/v3/" TargetMode="External"/><Relationship Id="rId2" Type="http://schemas.openxmlformats.org/officeDocument/2006/relationships/hyperlink" Target="http://lasp.colorado.edu/lisird/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ftp://ftp.cmdl.noaa.gov/data/greenhouse_gases/co2/flask/surfac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earthobservatory.nasa.gov/ContentFeature/EnergyBalance/images/atmosphere_energy_balance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eol.jsc.nasa.gov/scripts/sseop/photo.pl?mission=ISS017&amp;roll=E&amp;frame=1385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プレースホルダー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facebook.com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twitter.com</a:t>
            </a:r>
            <a:endParaRPr kumimoji="1" lang="ja-JP" altLang="en-US" dirty="0"/>
          </a:p>
        </p:txBody>
      </p:sp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mail@mail.com</a:t>
            </a:r>
            <a:endParaRPr kumimoji="1" lang="ja-JP" altLang="en-US" dirty="0"/>
          </a:p>
        </p:txBody>
      </p:sp>
      <p:pic>
        <p:nvPicPr>
          <p:cNvPr id="17" name="図プレースホルダー 16"/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テキスト プレースホルダー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+81 12 3456 7890</a:t>
            </a:r>
            <a:endParaRPr kumimoji="1" lang="ja-JP" alt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SIRIUS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POWERPOINT TEMPLATE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1A2F-FF18-DA40-9A76-823D06698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ASSUMPTIOPNS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5"/>
          </p:nvPr>
        </p:nvSpPr>
        <p:spPr>
          <a:xfrm>
            <a:off x="934421" y="7843799"/>
            <a:ext cx="4854903" cy="1747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Temp in Centigrade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Solar Radiation in Watts/m2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CO2 and Air quality in metric </a:t>
            </a:r>
            <a:r>
              <a:rPr lang="en-US" sz="2200" dirty="0" err="1"/>
              <a:t>tonnes</a:t>
            </a:r>
            <a:r>
              <a:rPr lang="en-US" sz="2200" dirty="0"/>
              <a:t> / m2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6"/>
          </p:nvPr>
        </p:nvSpPr>
        <p:spPr>
          <a:xfrm>
            <a:off x="961319" y="6043599"/>
            <a:ext cx="4850349" cy="1747566"/>
          </a:xfrm>
        </p:spPr>
        <p:txBody>
          <a:bodyPr/>
          <a:lstStyle/>
          <a:p>
            <a:r>
              <a:rPr lang="en-US" dirty="0"/>
              <a:t>All values are at global levels measured in metrics(???). Currently we are getting data as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UOM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2"/>
          </p:nvPr>
        </p:nvSpPr>
        <p:spPr>
          <a:xfrm>
            <a:off x="6703443" y="7791165"/>
            <a:ext cx="4854903" cy="2091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Radiation Comes as Total Solar Irradiance for NRL2 NASA project which takes care of uncertainties / measurement variations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SOLAR RADIATION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RADIATION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5"/>
          </p:nvPr>
        </p:nvSpPr>
        <p:spPr>
          <a:xfrm>
            <a:off x="12335197" y="7791165"/>
            <a:ext cx="4854903" cy="2091320"/>
          </a:xfrm>
        </p:spPr>
        <p:txBody>
          <a:bodyPr/>
          <a:lstStyle/>
          <a:p>
            <a:r>
              <a:rPr lang="en-US" dirty="0"/>
              <a:t>Out of Greenhouse Gases (GHG), maximum contribution towards temp rise comes from CO2. So other GHG are ignored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6"/>
          </p:nvPr>
        </p:nvSpPr>
        <p:spPr>
          <a:xfrm>
            <a:off x="12474743" y="6043600"/>
            <a:ext cx="4850349" cy="1125124"/>
          </a:xfrm>
        </p:spPr>
        <p:txBody>
          <a:bodyPr/>
          <a:lstStyle/>
          <a:p>
            <a:r>
              <a:rPr lang="en-US" dirty="0"/>
              <a:t>Greenhouse Gases (GHG)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GHG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474588"/>
      </p:ext>
    </p:extLst>
  </p:cSld>
  <p:clrMapOvr>
    <a:masterClrMapping/>
  </p:clrMapOvr>
  <p:transition spd="slow" advTm="7375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58FB72-1EC4-8B42-9CEF-898A55E5E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HELLO,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More information here if desired.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dirty="0"/>
              <a:t>Albert </a:t>
            </a:r>
            <a:r>
              <a:rPr lang="en-US" dirty="0" err="1"/>
              <a:t>Gendelman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>
          <a:xfrm>
            <a:off x="12248685" y="4003597"/>
            <a:ext cx="1983978" cy="990542"/>
          </a:xfrm>
        </p:spPr>
        <p:txBody>
          <a:bodyPr/>
          <a:lstStyle/>
          <a:p>
            <a:pPr algn="l"/>
            <a:r>
              <a:rPr lang="en-US" dirty="0" err="1"/>
              <a:t>Madhuram</a:t>
            </a:r>
            <a:r>
              <a:rPr lang="en-US" dirty="0"/>
              <a:t> Swaminathan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dirty="0"/>
              <a:t>Guy Thompson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7173776-61F9-4C94-B9D2-26F7C951DC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40E1D-DBF2-456F-BBDE-9FAD79F254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F4C4ACD-4D2C-44A5-8469-016F270F59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0CE49-43A0-4573-A06B-6D031E8C4F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40B2CEF-4E3C-4547-A31E-E1D4B5B502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8852B9-C0AD-479B-8BEC-7D6F806067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9286CF-5C6F-E14C-9C3D-335C153B2300}"/>
              </a:ext>
            </a:extLst>
          </p:cNvPr>
          <p:cNvSpPr/>
          <p:nvPr/>
        </p:nvSpPr>
        <p:spPr>
          <a:xfrm>
            <a:off x="14710385" y="3531260"/>
            <a:ext cx="1983978" cy="193521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1" name="テキスト プレースホルダー 14">
            <a:extLst>
              <a:ext uri="{FF2B5EF4-FFF2-40B4-BE49-F238E27FC236}">
                <a16:creationId xmlns:a16="http://schemas.microsoft.com/office/drawing/2014/main" id="{8DDB8750-DC7D-AA40-8EB8-D7DD7E16C0C5}"/>
              </a:ext>
            </a:extLst>
          </p:cNvPr>
          <p:cNvSpPr txBox="1">
            <a:spLocks/>
          </p:cNvSpPr>
          <p:nvPr/>
        </p:nvSpPr>
        <p:spPr>
          <a:xfrm>
            <a:off x="14951951" y="4009970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Steve</a:t>
            </a:r>
          </a:p>
          <a:p>
            <a:pPr algn="l"/>
            <a:r>
              <a:rPr lang="en-US" dirty="0"/>
              <a:t>Wang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13B1E-A425-3046-BD34-39779F90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3" y="1228065"/>
            <a:ext cx="5985665" cy="59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70905"/>
      </p:ext>
    </p:extLst>
  </p:cSld>
  <p:clrMapOvr>
    <a:masterClrMapping/>
  </p:clrMapOvr>
  <p:transition spd="slow" advTm="839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Handle Missing values and clean the data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DC451F-7582-41FB-904B-7A14521C32CF}"/>
              </a:ext>
            </a:extLst>
          </p:cNvPr>
          <p:cNvSpPr txBox="1"/>
          <p:nvPr/>
        </p:nvSpPr>
        <p:spPr>
          <a:xfrm>
            <a:off x="2596651" y="783530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Steve – On </a:t>
            </a:r>
            <a:r>
              <a:rPr lang="en-US">
                <a:solidFill>
                  <a:srgbClr val="FF0000"/>
                </a:solidFill>
              </a:rPr>
              <a:t>Temp Extraction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D75DF-4837-41C2-B49A-4318A7D70A88}"/>
              </a:ext>
            </a:extLst>
          </p:cNvPr>
          <p:cNvSpPr txBox="1"/>
          <p:nvPr/>
        </p:nvSpPr>
        <p:spPr>
          <a:xfrm>
            <a:off x="4846901" y="739287"/>
            <a:ext cx="1977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Guy  – On Temp Cleaning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5B6F-349F-4D63-A4B0-84360C0D13E5}"/>
              </a:ext>
            </a:extLst>
          </p:cNvPr>
          <p:cNvSpPr txBox="1"/>
          <p:nvPr/>
        </p:nvSpPr>
        <p:spPr>
          <a:xfrm>
            <a:off x="7034392" y="814607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 – points on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 advTm="8045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3675F1-AB88-4193-8B09-3F8D98484FFE}"/>
              </a:ext>
            </a:extLst>
          </p:cNvPr>
          <p:cNvSpPr txBox="1"/>
          <p:nvPr/>
        </p:nvSpPr>
        <p:spPr>
          <a:xfrm>
            <a:off x="2796787" y="327965"/>
            <a:ext cx="175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</a:t>
            </a:r>
          </a:p>
        </p:txBody>
      </p:sp>
    </p:spTree>
    <p:extLst>
      <p:ext uri="{BB962C8B-B14F-4D97-AF65-F5344CB8AC3E}">
        <p14:creationId xmlns:p14="http://schemas.microsoft.com/office/powerpoint/2010/main" val="3231362991"/>
      </p:ext>
    </p:extLst>
  </p:cSld>
  <p:clrMapOvr>
    <a:masterClrMapping/>
  </p:clrMapOvr>
  <p:transition spd="slow" advTm="8045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Solar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http://lasp.colorado.edu/lisird</a:t>
            </a:r>
            <a:endParaRPr kumimoji="1" lang="ja-JP" altLang="en-US" sz="24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SOLAR IRRADIANCE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Temp.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2672275" y="5437599"/>
            <a:ext cx="5795856" cy="900099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ftp://ftp.ncdc.noaa.gov/pub/data/ghcn/v3</a:t>
            </a:r>
            <a:endParaRPr kumimoji="1" lang="ja-JP" altLang="en-US" sz="24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TEMPERATURE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2400" dirty="0">
                <a:hlinkClick r:id="rId4"/>
              </a:rPr>
              <a:t>ftp://ftp.cmdl.noaa.gov/data/greenhouse_gases/co2/flask/surface</a:t>
            </a:r>
            <a:endParaRPr kumimoji="1" lang="ja-JP" altLang="en-US" sz="24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>
          <a:xfrm>
            <a:off x="2672275" y="7236429"/>
            <a:ext cx="5625625" cy="720080"/>
          </a:xfrm>
        </p:spPr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341">
        <p15:prstTrans prst="peelOff"/>
      </p:transition>
    </mc:Choice>
    <mc:Fallback xmlns="">
      <p:transition spd="slow" advTm="934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Source 4 here.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Source 5 here.</a:t>
            </a:r>
          </a:p>
        </p:txBody>
      </p:sp>
    </p:spTree>
    <p:extLst>
      <p:ext uri="{BB962C8B-B14F-4D97-AF65-F5344CB8AC3E}">
        <p14:creationId xmlns:p14="http://schemas.microsoft.com/office/powerpoint/2010/main" val="2590496837"/>
      </p:ext>
    </p:extLst>
  </p:cSld>
  <p:clrMapOvr>
    <a:masterClrMapping/>
  </p:clrMapOvr>
  <p:transition spd="slow" advTm="5997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3"/>
          </p:nvPr>
        </p:nvSpPr>
        <p:spPr>
          <a:xfrm>
            <a:off x="3855119" y="6763680"/>
            <a:ext cx="10576175" cy="2205245"/>
          </a:xfrm>
        </p:spPr>
        <p:txBody>
          <a:bodyPr/>
          <a:lstStyle/>
          <a:p>
            <a:r>
              <a:rPr lang="en-US" dirty="0"/>
              <a:t>         Albert </a:t>
            </a:r>
            <a:r>
              <a:rPr lang="en-US" dirty="0" err="1"/>
              <a:t>Gendelman</a:t>
            </a:r>
            <a:endParaRPr lang="en-US" dirty="0"/>
          </a:p>
          <a:p>
            <a:r>
              <a:rPr lang="en-US" dirty="0"/>
              <a:t>          Guy Thompson</a:t>
            </a:r>
          </a:p>
          <a:p>
            <a:r>
              <a:rPr lang="en-US" dirty="0"/>
              <a:t>    </a:t>
            </a:r>
            <a:r>
              <a:rPr lang="en-US" dirty="0" err="1"/>
              <a:t>Madhuram</a:t>
            </a:r>
            <a:r>
              <a:rPr lang="en-US" dirty="0"/>
              <a:t> Swaminathan</a:t>
            </a:r>
          </a:p>
          <a:p>
            <a:r>
              <a:rPr lang="en-US" dirty="0"/>
              <a:t>Steve Wang</a:t>
            </a:r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720">
        <p15:prstTrans prst="prestige"/>
      </p:transition>
    </mc:Choice>
    <mc:Fallback xmlns="">
      <p:transition spd="slow" advTm="157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THERMAL WARMING?</a:t>
            </a:r>
            <a:endParaRPr kumimoji="1" lang="ja-JP" altLang="en-US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A STUDY OF GLOBAL TEMPERATURE, CO2 AND RADIATION</a:t>
            </a:r>
            <a:endParaRPr kumimoji="1" lang="ja-JP" altLang="en-US" dirty="0"/>
          </a:p>
        </p:txBody>
      </p:sp>
      <p:sp>
        <p:nvSpPr>
          <p:cNvPr id="8" name="テキスト プレースホルダー 20">
            <a:extLst>
              <a:ext uri="{FF2B5EF4-FFF2-40B4-BE49-F238E27FC236}">
                <a16:creationId xmlns:a16="http://schemas.microsoft.com/office/drawing/2014/main" id="{6D93C5E3-B678-4D46-A516-3FB83C330E30}"/>
              </a:ext>
            </a:extLst>
          </p:cNvPr>
          <p:cNvSpPr txBox="1">
            <a:spLocks/>
          </p:cNvSpPr>
          <p:nvPr/>
        </p:nvSpPr>
        <p:spPr>
          <a:xfrm>
            <a:off x="3877621" y="6332073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core message or hypothesis for your project.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58E8B1ED-18D3-E04A-8415-3215B79CFF4A}"/>
              </a:ext>
            </a:extLst>
          </p:cNvPr>
          <p:cNvSpPr/>
          <p:nvPr/>
        </p:nvSpPr>
        <p:spPr>
          <a:xfrm>
            <a:off x="2669451" y="6431052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11D306D6-8552-B642-898A-D621FE2D9244}"/>
              </a:ext>
            </a:extLst>
          </p:cNvPr>
          <p:cNvSpPr/>
          <p:nvPr/>
        </p:nvSpPr>
        <p:spPr>
          <a:xfrm>
            <a:off x="2669451" y="8304303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6B6DFFFC-BC69-9F4A-9CF4-506BB8D7F351}"/>
              </a:ext>
            </a:extLst>
          </p:cNvPr>
          <p:cNvSpPr/>
          <p:nvPr/>
        </p:nvSpPr>
        <p:spPr>
          <a:xfrm>
            <a:off x="2669451" y="7367677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20">
            <a:extLst>
              <a:ext uri="{FF2B5EF4-FFF2-40B4-BE49-F238E27FC236}">
                <a16:creationId xmlns:a16="http://schemas.microsoft.com/office/drawing/2014/main" id="{8B21D3F6-B826-BF45-B14E-37495BCE03B1}"/>
              </a:ext>
            </a:extLst>
          </p:cNvPr>
          <p:cNvSpPr txBox="1">
            <a:spLocks/>
          </p:cNvSpPr>
          <p:nvPr/>
        </p:nvSpPr>
        <p:spPr>
          <a:xfrm>
            <a:off x="3863863" y="7287994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questions you and your group found interesting, and what motivated you to answer them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20">
            <a:extLst>
              <a:ext uri="{FF2B5EF4-FFF2-40B4-BE49-F238E27FC236}">
                <a16:creationId xmlns:a16="http://schemas.microsoft.com/office/drawing/2014/main" id="{BD26063D-8DF2-FA46-B1AE-A736565ED894}"/>
              </a:ext>
            </a:extLst>
          </p:cNvPr>
          <p:cNvSpPr txBox="1">
            <a:spLocks/>
          </p:cNvSpPr>
          <p:nvPr/>
        </p:nvSpPr>
        <p:spPr>
          <a:xfrm>
            <a:off x="3863863" y="8167042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Summarize where and how you found the data you used to answer these questions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60B5B-7230-47D1-8B86-C404E14D6BFD}"/>
              </a:ext>
            </a:extLst>
          </p:cNvPr>
          <p:cNvSpPr txBox="1"/>
          <p:nvPr/>
        </p:nvSpPr>
        <p:spPr>
          <a:xfrm>
            <a:off x="2437461" y="552990"/>
            <a:ext cx="490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 updates this : Albert</a:t>
            </a:r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73">
        <p15:prstTrans prst="wind"/>
      </p:transition>
    </mc:Choice>
    <mc:Fallback xmlns="">
      <p:transition spd="slow" advTm="397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AD5334-AC8E-5549-816E-1223D84A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399000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Diagram of energy balance in the atmosphere.">
            <a:extLst>
              <a:ext uri="{FF2B5EF4-FFF2-40B4-BE49-F238E27FC236}">
                <a16:creationId xmlns:a16="http://schemas.microsoft.com/office/drawing/2014/main" id="{A9235C71-46C9-B641-B24F-A4140648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51" y="182875"/>
            <a:ext cx="14941660" cy="88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2DB42B-083E-4B43-A2D7-09AB1F84A574}"/>
              </a:ext>
            </a:extLst>
          </p:cNvPr>
          <p:cNvSpPr/>
          <p:nvPr/>
        </p:nvSpPr>
        <p:spPr>
          <a:xfrm>
            <a:off x="5407791" y="9058935"/>
            <a:ext cx="9140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ILLUSTRATION OF THE ATMOSPHERE ENERGY BUDGET. PERCENTAGES VARY</a:t>
            </a:r>
          </a:p>
          <a:p>
            <a:r>
              <a:rPr lang="en-US" sz="1200" dirty="0">
                <a:solidFill>
                  <a:srgbClr val="999999"/>
                </a:solidFill>
                <a:latin typeface="Helvetica" pitchFamily="2" charset="0"/>
                <a:ea typeface="Times New Roman" panose="02020603050405020304" pitchFamily="18" charset="0"/>
              </a:rPr>
              <a:t>(NASA illustration by Robert </a:t>
            </a:r>
            <a:r>
              <a:rPr lang="en-US" sz="1200" dirty="0" err="1">
                <a:solidFill>
                  <a:srgbClr val="999999"/>
                </a:solidFill>
                <a:latin typeface="Helvetica" pitchFamily="2" charset="0"/>
                <a:ea typeface="Times New Roman" panose="02020603050405020304" pitchFamily="18" charset="0"/>
              </a:rPr>
              <a:t>Simmon</a:t>
            </a:r>
            <a:r>
              <a:rPr lang="en-US" sz="1200" dirty="0">
                <a:solidFill>
                  <a:srgbClr val="999999"/>
                </a:solidFill>
                <a:latin typeface="Helvetica" pitchFamily="2" charset="0"/>
                <a:ea typeface="Times New Roman" panose="02020603050405020304" pitchFamily="18" charset="0"/>
              </a:rPr>
              <a:t>. Astronaut photograph </a:t>
            </a:r>
            <a:r>
              <a:rPr lang="en-US" sz="1200" dirty="0">
                <a:solidFill>
                  <a:srgbClr val="F77705"/>
                </a:solidFill>
                <a:latin typeface="Helvetica" pitchFamily="2" charset="0"/>
                <a:ea typeface="Times New Roman" panose="02020603050405020304" pitchFamily="18" charset="0"/>
                <a:hlinkClick r:id="rId4"/>
              </a:rPr>
              <a:t>ISS017-E-13859.</a:t>
            </a:r>
            <a:r>
              <a:rPr lang="en-US" sz="1200" dirty="0">
                <a:solidFill>
                  <a:srgbClr val="999999"/>
                </a:solidFill>
                <a:latin typeface="Helvetica" pitchFamily="2" charset="0"/>
                <a:ea typeface="Times New Roman" panose="02020603050405020304" pitchFamily="18" charset="0"/>
              </a:rPr>
              <a:t>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8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D3A4DF-CC5A-5B4E-AD71-18E0E85838BF}"/>
              </a:ext>
            </a:extLst>
          </p:cNvPr>
          <p:cNvSpPr/>
          <p:nvPr/>
        </p:nvSpPr>
        <p:spPr>
          <a:xfrm>
            <a:off x="547251" y="778015"/>
            <a:ext cx="7375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taken to achieve positive resolution: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1C20FD-2820-5146-B73D-DA814E5DD776}"/>
              </a:ext>
            </a:extLst>
          </p:cNvPr>
          <p:cNvSpPr/>
          <p:nvPr/>
        </p:nvSpPr>
        <p:spPr>
          <a:xfrm>
            <a:off x="2527471" y="1948145"/>
            <a:ext cx="9140825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Step A. Pre-Determining the basic assumptions in the Global Warming case: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surface temperature is rising, and the global warming effect is present.</a:t>
            </a:r>
          </a:p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distance decrease from Earth to the Sun produce a global warming.</a:t>
            </a:r>
          </a:p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3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atmospheric Co2 trapping irradiating heat produce a global warming.</a:t>
            </a:r>
          </a:p>
          <a:p>
            <a:pPr marL="330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4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atmospheric aerosol-mixed vapor particles produce a global warming.</a:t>
            </a:r>
          </a:p>
        </p:txBody>
      </p:sp>
    </p:spTree>
    <p:extLst>
      <p:ext uri="{BB962C8B-B14F-4D97-AF65-F5344CB8AC3E}">
        <p14:creationId xmlns:p14="http://schemas.microsoft.com/office/powerpoint/2010/main" val="157906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0D0648-D952-A54C-91B3-EB837D5F0452}"/>
              </a:ext>
            </a:extLst>
          </p:cNvPr>
          <p:cNvSpPr/>
          <p:nvPr/>
        </p:nvSpPr>
        <p:spPr>
          <a:xfrm>
            <a:off x="367231" y="913030"/>
            <a:ext cx="914082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Step B. Performing online research, setting measurement data parameters and ranges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290ACC-2B14-334B-94F1-34A4C62B2D86}"/>
              </a:ext>
            </a:extLst>
          </p:cNvPr>
          <p:cNvSpPr/>
          <p:nvPr/>
        </p:nvSpPr>
        <p:spPr>
          <a:xfrm>
            <a:off x="4572000" y="3127564"/>
            <a:ext cx="9140825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Sets Primary data is set on 4 planetary measurements in units: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Temperatures Levels in Degrees Celsius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Solar Irradiances (TSI) in Watts/m2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Gas Levels in parts-per-million(ppm)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Aerosols Particle Levels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particulate matter—(pm/cm3)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7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25416B-25FD-0046-857E-3064D5A46637}"/>
              </a:ext>
            </a:extLst>
          </p:cNvPr>
          <p:cNvSpPr/>
          <p:nvPr/>
        </p:nvSpPr>
        <p:spPr>
          <a:xfrm>
            <a:off x="4572000" y="2881343"/>
            <a:ext cx="91408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Ranges: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Dates ranging from 01-01-1970 to 01-01-2019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Monthly Global Average Surface Temperature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Monthly Global Average Carbon (Co2) concentration in atmosphere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Monthly Global Average Total Solar Irradiance in atmosphere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Monthly Global Average Aerosols concentration in atmosphere</a:t>
            </a:r>
          </a:p>
        </p:txBody>
      </p:sp>
    </p:spTree>
    <p:extLst>
      <p:ext uri="{BB962C8B-B14F-4D97-AF65-F5344CB8AC3E}">
        <p14:creationId xmlns:p14="http://schemas.microsoft.com/office/powerpoint/2010/main" val="105908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115795-14D5-C542-B3AF-20500B2EFE68}"/>
              </a:ext>
            </a:extLst>
          </p:cNvPr>
          <p:cNvSpPr/>
          <p:nvPr/>
        </p:nvSpPr>
        <p:spPr>
          <a:xfrm>
            <a:off x="4572000" y="3127564"/>
            <a:ext cx="9140825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experienced issues obtaining pre-determined fully filled data set parameters, including: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Encountering unknown Data Range Variables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Locating Official Scientific Data Sources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Relating Available Scientific Measurements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Accepting Primary Scientific Data Collection Methods and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243312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32453A-F3BE-FB42-B974-0D519834FFCA}"/>
              </a:ext>
            </a:extLst>
          </p:cNvPr>
          <p:cNvSpPr/>
          <p:nvPr/>
        </p:nvSpPr>
        <p:spPr>
          <a:xfrm>
            <a:off x="187211" y="8420"/>
            <a:ext cx="914082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Step C. Recognizing various relationship patterns and visualizing the output onto plots.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BA205-BB78-594D-94FC-AE4E55CBECCE}"/>
              </a:ext>
            </a:extLst>
          </p:cNvPr>
          <p:cNvSpPr/>
          <p:nvPr/>
        </p:nvSpPr>
        <p:spPr>
          <a:xfrm>
            <a:off x="4572793" y="1273070"/>
            <a:ext cx="9140825" cy="84638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Locating the cause and effect relationship between: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 vs Time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 Solar Irradiance vs Time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Aerosol vs Time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vs Time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 vs Atmospheric Co2 Gas Levels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 vs Total Solar Irradiance Levels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Temperature vs Atmospheric Aerosols Particle Levels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Aerosol vs Atmospheric Co2 Gas Levels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Co2 Gas vs Total Solar Irradiance Levels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Aerosol vs Total Solar Irradiance Levels</a:t>
            </a:r>
          </a:p>
        </p:txBody>
      </p:sp>
    </p:spTree>
    <p:extLst>
      <p:ext uri="{BB962C8B-B14F-4D97-AF65-F5344CB8AC3E}">
        <p14:creationId xmlns:p14="http://schemas.microsoft.com/office/powerpoint/2010/main" val="158081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F0857-6FC9-5042-8CAA-5CD83EB7E549}"/>
              </a:ext>
            </a:extLst>
          </p:cNvPr>
          <p:cNvSpPr/>
          <p:nvPr/>
        </p:nvSpPr>
        <p:spPr>
          <a:xfrm>
            <a:off x="4572000" y="2881343"/>
            <a:ext cx="9140825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B and C will be covered in detail by the team members….(Then I will do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conclusion)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Final Analysis based on the collected data: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Font typeface="+mj-lt"/>
              <a:buAutoNum type="arabicPeriod"/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Surface Air Temperature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Font typeface="+mj-lt"/>
              <a:buAutoNum type="arabicPeriod"/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Atmospheric Total Solar Irradiance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Font typeface="+mj-lt"/>
              <a:buAutoNum type="arabicPeriod"/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Carbon Dioxide Gas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Font typeface="+mj-lt"/>
              <a:buAutoNum type="arabicPeriod"/>
            </a:pP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Assumption -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Atmospheric Aerosols Particles</a:t>
            </a:r>
          </a:p>
        </p:txBody>
      </p:sp>
    </p:spTree>
    <p:extLst>
      <p:ext uri="{BB962C8B-B14F-4D97-AF65-F5344CB8AC3E}">
        <p14:creationId xmlns:p14="http://schemas.microsoft.com/office/powerpoint/2010/main" val="3907003739"/>
      </p:ext>
    </p:extLst>
  </p:cSld>
  <p:clrMapOvr>
    <a:masterClrMapping/>
  </p:clrMapOvr>
</p:sld>
</file>

<file path=ppt/theme/theme1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44473</TotalTime>
  <Words>987</Words>
  <Application>Microsoft Macintosh PowerPoint</Application>
  <PresentationFormat>Custom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Helvetica</vt:lpstr>
      <vt:lpstr>Roboto Condensed Light</vt:lpstr>
      <vt:lpstr>Roboto Light</vt:lpstr>
      <vt:lpstr>Symbol</vt:lpstr>
      <vt:lpstr>Times New Roman</vt:lpstr>
      <vt:lpstr>Wingdings</vt:lpstr>
      <vt:lpstr>No Decoration</vt:lpstr>
      <vt:lpstr>Contents</vt:lpstr>
      <vt:lpstr>1_Contents</vt:lpstr>
      <vt:lpstr>SIRIUS</vt:lpstr>
      <vt:lpstr>THERMAL WARMING?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ASSUMPTIOPNS</vt:lpstr>
      <vt:lpstr>HELLO,</vt:lpstr>
      <vt:lpstr>PowerPoint Presentation</vt:lpstr>
      <vt:lpstr>PowerPoint Presentation</vt:lpstr>
      <vt:lpstr>Conclusion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LISA GENDELMAN</cp:lastModifiedBy>
  <cp:revision>739</cp:revision>
  <dcterms:created xsi:type="dcterms:W3CDTF">2015-01-09T17:56:04Z</dcterms:created>
  <dcterms:modified xsi:type="dcterms:W3CDTF">2019-01-18T20:27:43Z</dcterms:modified>
</cp:coreProperties>
</file>